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svg" ContentType="image/svg+xml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1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3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Outfit Extra Bold"/>
      <p:regular r:id="rId17"/>
    </p:embeddedFont>
    <p:embeddedFont>
      <p:font typeface="Arimo"/>
      <p:regular r:id="rId18"/>
    </p:embeddedFont>
    <p:embeddedFont>
      <p:font typeface="Arimo"/>
      <p:regular r:id="rId19"/>
    </p:embeddedFont>
    <p:embeddedFont>
      <p:font typeface="Arimo"/>
      <p:regular r:id="rId20"/>
    </p:embeddedFont>
    <p:embeddedFont>
      <p:font typeface="Arimo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" Target="/ppt/slides/slide1.xml" Id="rId2" /><Relationship Type="http://schemas.openxmlformats.org/officeDocument/2006/relationships/slide" Target="/ppt/slides/slide2.xml" Id="rId3" /><Relationship Type="http://schemas.openxmlformats.org/officeDocument/2006/relationships/slide" Target="/ppt/slides/slide3.xml" Id="rId4" /><Relationship Type="http://schemas.openxmlformats.org/officeDocument/2006/relationships/slide" Target="/ppt/slides/slide4.xml" Id="rId5" /><Relationship Type="http://schemas.openxmlformats.org/officeDocument/2006/relationships/slide" Target="/ppt/slides/slide5.xml" Id="rId6" /><Relationship Type="http://schemas.openxmlformats.org/officeDocument/2006/relationships/slide" Target="/ppt/slides/slide6.xml" Id="rId7" /><Relationship Type="http://schemas.openxmlformats.org/officeDocument/2006/relationships/slide" Target="/ppt/slides/slide7.xml" Id="rId8" /><Relationship Type="http://schemas.openxmlformats.org/officeDocument/2006/relationships/slide" Target="/ppt/slides/slide8.xml" Id="rId9" /><Relationship Type="http://schemas.openxmlformats.org/officeDocument/2006/relationships/slide" Target="/ppt/slides/slide9.xml" Id="rId10" /><Relationship Type="http://schemas.openxmlformats.org/officeDocument/2006/relationships/slide" Target="/ppt/slides/slide10.xml" Id="rId11" /><Relationship Type="http://schemas.openxmlformats.org/officeDocument/2006/relationships/notesMaster" Target="/ppt/notesMasters/notesMaster1.xml" Id="rId12" /><Relationship Type="http://schemas.openxmlformats.org/officeDocument/2006/relationships/presProps" Target="/ppt/presProps.xml" Id="rId13" /><Relationship Type="http://schemas.openxmlformats.org/officeDocument/2006/relationships/viewProps" Target="/ppt/viewProps.xml" Id="rId14" /><Relationship Type="http://schemas.openxmlformats.org/officeDocument/2006/relationships/theme" Target="/ppt/theme/theme1.xml" Id="rId15" /><Relationship Type="http://schemas.openxmlformats.org/officeDocument/2006/relationships/tableStyles" Target="/ppt/tableStyles.xml" Id="rId16" /><Relationship Type="http://schemas.openxmlformats.org/officeDocument/2006/relationships/font" Target="/ppt/fonts/font1.fntdata" Id="rId17" /><Relationship Type="http://schemas.openxmlformats.org/officeDocument/2006/relationships/font" Target="/ppt/fonts/font2.fntdata" Id="rId18" /><Relationship Type="http://schemas.openxmlformats.org/officeDocument/2006/relationships/font" Target="/ppt/fonts/font3.fntdata" Id="rId19" /><Relationship Type="http://schemas.openxmlformats.org/officeDocument/2006/relationships/font" Target="/ppt/fonts/font4.fntdata" Id="rId20" /><Relationship Type="http://schemas.openxmlformats.org/officeDocument/2006/relationships/font" Target="/ppt/fonts/font5.fntdata" Id="rId21" /></Relationships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6-1.pn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media/image-9-2.svg>
</file>

<file path=ppt/media/image-9-3.png>
</file>

<file path=ppt/media/image-9-4.png>
</file>

<file path=ppt/media/image-9-5.png>
</file>

<file path=ppt/media/image-9-6.png>
</file>

<file path=ppt/media/image-9-7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1.xml" Id="rId2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10.xml" Id="rId2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2.xml" Id="rId2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3.xml" Id="rId2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4.xml" Id="rId2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5.xml" Id="rId2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6.xml" Id="rId2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7.xml" Id="rId2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8.xml" Id="rId2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9.xml" Id="rId2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-1010-1.png" Id="rId1" /><Relationship Type="http://schemas.openxmlformats.org/officeDocument/2006/relationships/image" Target="/ppt/media/image-1010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-1011-1.png" Id="rId1" /><Relationship Type="http://schemas.openxmlformats.org/officeDocument/2006/relationships/image" Target="/ppt/media/image-1011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-1002-1.png" Id="rId1" /><Relationship Type="http://schemas.openxmlformats.org/officeDocument/2006/relationships/image" Target="/ppt/media/image-1002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-1003-1.png" Id="rId1" /><Relationship Type="http://schemas.openxmlformats.org/officeDocument/2006/relationships/image" Target="/ppt/media/image-1003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-1004-1.png" Id="rId1" /><Relationship Type="http://schemas.openxmlformats.org/officeDocument/2006/relationships/image" Target="/ppt/media/image-1004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-1005-1.png" Id="rId1" /><Relationship Type="http://schemas.openxmlformats.org/officeDocument/2006/relationships/image" Target="/ppt/media/image-1005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-1006-1.png" Id="rId1" /><Relationship Type="http://schemas.openxmlformats.org/officeDocument/2006/relationships/image" Target="/ppt/media/image-1006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-1007-1.png" Id="rId1" /><Relationship Type="http://schemas.openxmlformats.org/officeDocument/2006/relationships/image" Target="/ppt/media/image-1007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-1008-1.png" Id="rId1" /><Relationship Type="http://schemas.openxmlformats.org/officeDocument/2006/relationships/image" Target="/ppt/media/image-1008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-1009-1.png" Id="rId1" /><Relationship Type="http://schemas.openxmlformats.org/officeDocument/2006/relationships/image" Target="/ppt/media/image-1009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11.xml" Id="rId11" /><Relationship Type="http://schemas.openxmlformats.org/officeDocument/2006/relationships/theme" Target="/ppt/theme/theme1.xml" Id="rId12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-1-1.png" Id="rId1" /><Relationship Type="http://schemas.openxmlformats.org/officeDocument/2006/relationships/slideLayout" Target="/ppt/slideLayouts/slideLayout2.xml" Id="rId2" /><Relationship Type="http://schemas.openxmlformats.org/officeDocument/2006/relationships/notesSlide" Target="/ppt/notesSlides/notesSlide1.xml" Id="rId3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11.xml" Id="rId1" /><Relationship Type="http://schemas.openxmlformats.org/officeDocument/2006/relationships/notesSlide" Target="/ppt/notesSlides/notesSlide10.xml" Id="rId2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-2-1.png" Id="rId1" /><Relationship Type="http://schemas.openxmlformats.org/officeDocument/2006/relationships/slideLayout" Target="/ppt/slideLayouts/slideLayout3.xml" Id="rId2" /><Relationship Type="http://schemas.openxmlformats.org/officeDocument/2006/relationships/notesSlide" Target="/ppt/notesSlides/notesSlide2.xml" Id="rId3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4.xml" Id="rId1" /><Relationship Type="http://schemas.openxmlformats.org/officeDocument/2006/relationships/notesSlide" Target="/ppt/notesSlides/notesSlide3.xml" Id="rId2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-4-1.png" Id="rId1" /><Relationship Type="http://schemas.openxmlformats.org/officeDocument/2006/relationships/slideLayout" Target="/ppt/slideLayouts/slideLayout5.xml" Id="rId2" /><Relationship Type="http://schemas.openxmlformats.org/officeDocument/2006/relationships/notesSlide" Target="/ppt/notesSlides/notesSlide4.xml" Id="rId3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-5-1.png" Id="rId1" /><Relationship Type="http://schemas.openxmlformats.org/officeDocument/2006/relationships/slideLayout" Target="/ppt/slideLayouts/slideLayout6.xml" Id="rId2" /><Relationship Type="http://schemas.openxmlformats.org/officeDocument/2006/relationships/notesSlide" Target="/ppt/notesSlides/notesSlide5.xml" Id="rId3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-6-1.png" Id="rId1" /><Relationship Type="http://schemas.openxmlformats.org/officeDocument/2006/relationships/image" Target="/ppt/media/image-6-2.svg" Id="rId2" /><Relationship Type="http://schemas.openxmlformats.org/officeDocument/2006/relationships/image" Target="/ppt/media/image-6-3.png" Id="rId3" /><Relationship Type="http://schemas.openxmlformats.org/officeDocument/2006/relationships/image" Target="/ppt/media/image-6-4.svg" Id="rId4" /><Relationship Type="http://schemas.openxmlformats.org/officeDocument/2006/relationships/image" Target="/ppt/media/image-6-5.png" Id="rId5" /><Relationship Type="http://schemas.openxmlformats.org/officeDocument/2006/relationships/image" Target="/ppt/media/image-6-6.svg" Id="rId6" /><Relationship Type="http://schemas.openxmlformats.org/officeDocument/2006/relationships/image" Target="/ppt/media/image-6-7.png" Id="rId7" /><Relationship Type="http://schemas.openxmlformats.org/officeDocument/2006/relationships/image" Target="/ppt/media/image-6-8.svg" Id="rId8" /><Relationship Type="http://schemas.openxmlformats.org/officeDocument/2006/relationships/slideLayout" Target="/ppt/slideLayouts/slideLayout7.xml" Id="rId9" /><Relationship Type="http://schemas.openxmlformats.org/officeDocument/2006/relationships/notesSlide" Target="/ppt/notesSlides/notesSlide6.xml" Id="rId10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-7-1.png" Id="rId1" /><Relationship Type="http://schemas.openxmlformats.org/officeDocument/2006/relationships/slideLayout" Target="/ppt/slideLayouts/slideLayout8.xml" Id="rId2" /><Relationship Type="http://schemas.openxmlformats.org/officeDocument/2006/relationships/notesSlide" Target="/ppt/notesSlides/notesSlide7.xml" Id="rId3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-8-1.png" Id="rId1" /><Relationship Type="http://schemas.openxmlformats.org/officeDocument/2006/relationships/image" Target="/ppt/media/image-8-2.png" Id="rId2" /><Relationship Type="http://schemas.openxmlformats.org/officeDocument/2006/relationships/image" Target="/ppt/media/image-8-3.png" Id="rId3" /><Relationship Type="http://schemas.openxmlformats.org/officeDocument/2006/relationships/image" Target="/ppt/media/image-8-4.png" Id="rId4" /><Relationship Type="http://schemas.openxmlformats.org/officeDocument/2006/relationships/slideLayout" Target="/ppt/slideLayouts/slideLayout9.xml" Id="rId5" /><Relationship Type="http://schemas.openxmlformats.org/officeDocument/2006/relationships/notesSlide" Target="/ppt/notesSlides/notesSlide8.xml" Id="rId6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-9-1.png" Id="rId1" /><Relationship Type="http://schemas.openxmlformats.org/officeDocument/2006/relationships/image" Target="/ppt/media/image-9-2.svg" Id="rId2" /><Relationship Type="http://schemas.openxmlformats.org/officeDocument/2006/relationships/image" Target="/ppt/media/image-9-3.png" Id="rId3" /><Relationship Type="http://schemas.openxmlformats.org/officeDocument/2006/relationships/image" Target="/ppt/media/image-9-4.png" Id="rId4" /><Relationship Type="http://schemas.openxmlformats.org/officeDocument/2006/relationships/image" Target="/ppt/media/image-9-5.png" Id="rId5" /><Relationship Type="http://schemas.openxmlformats.org/officeDocument/2006/relationships/image" Target="/ppt/media/image-9-6.png" Id="rId6" /><Relationship Type="http://schemas.openxmlformats.org/officeDocument/2006/relationships/image" Target="/ppt/media/image-9-7.png" Id="rId7" /><Relationship Type="http://schemas.openxmlformats.org/officeDocument/2006/relationships/slideLayout" Target="/ppt/slideLayouts/slideLayout10.xml" Id="rId8" /><Relationship Type="http://schemas.openxmlformats.org/officeDocument/2006/relationships/notesSlide" Target="/ppt/notesSlides/notesSlide9.xml" Id="rId9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73213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E-Commerce Sales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Transforming transactional data into strategic business insights through comprehensive analysis of customer behavior, product performance, and regional sales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8822"/>
            <a:ext cx="73633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Impact &amp; 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24576"/>
            <a:ext cx="32732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Business Value Delivered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05720"/>
            <a:ext cx="6244709" cy="2778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Identified key revenue drivers and growth opportunities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Enabled data-driven strategic planning over intuition-based decisions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Improved understanding of customer behavior and preferences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Provided actionable insights for inventory and regional optimization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88799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project successfully demonstrates converting complex datasets into meaningful business insights using structured analysis and visualization techniques.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36168" y="2097762"/>
            <a:ext cx="6571417" cy="5083016"/>
          </a:xfrm>
          <a:prstGeom prst="roundRect">
            <a:avLst>
              <a:gd name="adj" fmla="val 3213"/>
            </a:avLst>
          </a:prstGeom>
          <a:solidFill>
            <a:srgbClr val="5E4CE6">
              <a:alpha val="95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7662982" y="23245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Takeaway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2982" y="2905720"/>
            <a:ext cx="611778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 analytics transforms raw transactional data into strategic intelligence that drives sales growth, regional expansion, and customer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64858"/>
            <a:ext cx="1246227" cy="426244"/>
          </a:xfrm>
          <a:prstGeom prst="roundRect">
            <a:avLst>
              <a:gd name="adj" fmla="val 17880"/>
            </a:avLst>
          </a:prstGeom>
          <a:solidFill>
            <a:srgbClr val="D7D2F9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832842"/>
            <a:ext cx="9740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OVERVIEW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818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Executive Summary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85918"/>
            <a:ext cx="8284131" cy="46236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38943" y="2799755"/>
            <a:ext cx="4205168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project analyzes e-commerce sales data to evaluate business performance and customer behavior. Revenue is driven primarily by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high-value electronics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—especially laptops and smartphones.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638943" y="5181243"/>
            <a:ext cx="420516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Sales concentrate in high-performing states, while other regions show growth potential. Customers prefer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well-known brands and highly rated products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directly impacting revenue outcomes.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884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11254"/>
            <a:ext cx="3090505" cy="2039422"/>
          </a:xfrm>
          <a:prstGeom prst="roundRect">
            <a:avLst>
              <a:gd name="adj" fmla="val 4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645688"/>
            <a:ext cx="26216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Sales Performance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136106"/>
            <a:ext cx="26216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Analyze overall sales and revenue trends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4111109" y="2411254"/>
            <a:ext cx="3090624" cy="2039422"/>
          </a:xfrm>
          <a:prstGeom prst="roundRect">
            <a:avLst>
              <a:gd name="adj" fmla="val 4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345543" y="2645688"/>
            <a:ext cx="26217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Product Categories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345543" y="3136106"/>
            <a:ext cx="26217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Identify key revenue-generating products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411254"/>
            <a:ext cx="3090624" cy="2039422"/>
          </a:xfrm>
          <a:prstGeom prst="roundRect">
            <a:avLst>
              <a:gd name="adj" fmla="val 4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62982" y="2645688"/>
            <a:ext cx="26217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Behavior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62982" y="3136106"/>
            <a:ext cx="26217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Understand purchasing patterns and preferences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0745986" y="2411254"/>
            <a:ext cx="3090624" cy="2039422"/>
          </a:xfrm>
          <a:prstGeom prst="roundRect">
            <a:avLst>
              <a:gd name="adj" fmla="val 4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980420" y="2645688"/>
            <a:ext cx="26217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Regional Distribution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980420" y="3490436"/>
            <a:ext cx="26217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Examine geographic sales patterns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677489"/>
            <a:ext cx="13042821" cy="1322189"/>
          </a:xfrm>
          <a:prstGeom prst="roundRect">
            <a:avLst>
              <a:gd name="adj" fmla="val 72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28224" y="49119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Actionable Insights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28224" y="5402342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Provide data-driven recommendations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625482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Power BI served as the primary analytics and visualization tool, supported by structured datasets containing customer, order, and product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2722" y="524828"/>
            <a:ext cx="4704636" cy="587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Analytical Approach</a:t>
            </a:r>
            <a:endParaRPr lang="en-US" sz="3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6181" y="1424940"/>
            <a:ext cx="12877800" cy="55531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42733" y="5925041"/>
            <a:ext cx="4042266" cy="365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Visualization &amp; Interpretation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1742733" y="4639566"/>
            <a:ext cx="2921534" cy="365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Exploratory Analysis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742733" y="3367076"/>
            <a:ext cx="2921534" cy="365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Modeling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742733" y="2081601"/>
            <a:ext cx="2921534" cy="365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Cleaning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822722" y="7153751"/>
            <a:ext cx="12984837" cy="551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structured workflow ensured insights were reliable, scalable, and aligned with real-world business scenarios. Each phase built upon the previous to transform raw data into actionable intelligence.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5633"/>
            <a:ext cx="71008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Overall Sales Performance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30457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 revenue concentrates around a small number of high-value transactions. While the business processes many orders, the majority of revenue comes from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premium-priced products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648432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49710" y="3648432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7" name="Text 4"/>
          <p:cNvSpPr/>
          <p:nvPr/>
        </p:nvSpPr>
        <p:spPr>
          <a:xfrm>
            <a:off x="6628924" y="3905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Value-Driven Model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628924" y="4396145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Profitability depends more on product value than order volume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5243155"/>
            <a:ext cx="7556421" cy="1730812"/>
          </a:xfrm>
          <a:prstGeom prst="roundRect">
            <a:avLst>
              <a:gd name="adj" fmla="val 845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249710" y="5243155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1" name="Text 8"/>
          <p:cNvSpPr/>
          <p:nvPr/>
        </p:nvSpPr>
        <p:spPr>
          <a:xfrm>
            <a:off x="6628924" y="5500449"/>
            <a:ext cx="30893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Revenue Concentration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628924" y="5990868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High-value electronics generate disproportionate share of total revenue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954" y="636508"/>
            <a:ext cx="7347109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Product &amp; Category Analysis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77954" y="1902976"/>
            <a:ext cx="3024188" cy="2613660"/>
          </a:xfrm>
          <a:prstGeom prst="roundRect">
            <a:avLst>
              <a:gd name="adj" fmla="val 35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07864" y="2132886"/>
            <a:ext cx="666869" cy="666869"/>
          </a:xfrm>
          <a:prstGeom prst="roundRect">
            <a:avLst>
              <a:gd name="adj" fmla="val 13710467"/>
            </a:avLst>
          </a:prstGeom>
          <a:solidFill>
            <a:srgbClr val="5E4CE6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91220" y="2316242"/>
            <a:ext cx="300038" cy="3000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7864" y="3017520"/>
            <a:ext cx="2564368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Laptops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07864" y="3582591"/>
            <a:ext cx="2564368" cy="704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Highest revenue contributor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019907" y="1902976"/>
            <a:ext cx="3024188" cy="2613660"/>
          </a:xfrm>
          <a:prstGeom prst="roundRect">
            <a:avLst>
              <a:gd name="adj" fmla="val 35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249817" y="2132886"/>
            <a:ext cx="666869" cy="666869"/>
          </a:xfrm>
          <a:prstGeom prst="roundRect">
            <a:avLst>
              <a:gd name="adj" fmla="val 13710467"/>
            </a:avLst>
          </a:prstGeom>
          <a:solidFill>
            <a:srgbClr val="5E4CE6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33173" y="2316242"/>
            <a:ext cx="300038" cy="30003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249817" y="3017520"/>
            <a:ext cx="2564368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Smartphones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4249817" y="3582591"/>
            <a:ext cx="2564368" cy="704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Premium devices drive sales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77954" y="4734401"/>
            <a:ext cx="3024188" cy="2613660"/>
          </a:xfrm>
          <a:prstGeom prst="roundRect">
            <a:avLst>
              <a:gd name="adj" fmla="val 35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007864" y="4964311"/>
            <a:ext cx="666869" cy="666869"/>
          </a:xfrm>
          <a:prstGeom prst="roundRect">
            <a:avLst>
              <a:gd name="adj" fmla="val 13710467"/>
            </a:avLst>
          </a:prstGeom>
          <a:solidFill>
            <a:srgbClr val="5E4CE6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91220" y="5147667"/>
            <a:ext cx="300038" cy="30003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07864" y="5848945"/>
            <a:ext cx="2564368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Brand Trust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1007864" y="6414016"/>
            <a:ext cx="2564368" cy="704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Customers prefer known brands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4019907" y="4734401"/>
            <a:ext cx="3024188" cy="2613660"/>
          </a:xfrm>
          <a:prstGeom prst="roundRect">
            <a:avLst>
              <a:gd name="adj" fmla="val 35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4249817" y="4964311"/>
            <a:ext cx="666869" cy="666869"/>
          </a:xfrm>
          <a:prstGeom prst="roundRect">
            <a:avLst>
              <a:gd name="adj" fmla="val 13710467"/>
            </a:avLst>
          </a:prstGeom>
          <a:solidFill>
            <a:srgbClr val="5E4CE6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33173" y="5147667"/>
            <a:ext cx="300038" cy="300038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4249817" y="5848945"/>
            <a:ext cx="2564368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Accessories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4249817" y="6414016"/>
            <a:ext cx="2564368" cy="704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 volume, lower revenue</a:t>
            </a:r>
            <a:endParaRPr lang="en-US" sz="1750" dirty="0"/>
          </a:p>
        </p:txBody>
      </p:sp>
      <p:sp>
        <p:nvSpPr>
          <p:cNvPr id="23" name="Text 17"/>
          <p:cNvSpPr/>
          <p:nvPr/>
        </p:nvSpPr>
        <p:spPr>
          <a:xfrm>
            <a:off x="7593925" y="1853922"/>
            <a:ext cx="6266140" cy="1056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Electronics—particularly laptops and smartphones—contribute the highest revenue share. Customers show clear preference for </a:t>
            </a:r>
            <a:pPr algn="l" indent="0" marL="0">
              <a:lnSpc>
                <a:spcPts val="27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trusted brands and highly rated products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750" dirty="0"/>
          </a:p>
        </p:txBody>
      </p:sp>
      <p:sp>
        <p:nvSpPr>
          <p:cNvPr id="24" name="Text 18"/>
          <p:cNvSpPr/>
          <p:nvPr/>
        </p:nvSpPr>
        <p:spPr>
          <a:xfrm>
            <a:off x="7593925" y="3106103"/>
            <a:ext cx="6266140" cy="1056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Lower-priced accessories sell frequently but contribute less to overall revenue, highlighting the importance of product positioning and brand reputation.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3342"/>
            <a:ext cx="71427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Regional Sales Distribution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27434"/>
            <a:ext cx="8284131" cy="462367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810708"/>
            <a:ext cx="420516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Uneven Geographic Performance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38943" y="3746183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small number of states generate significant revenue, likely due to higher purchasing power, urban concentration, and better digital adoption.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638943" y="5401866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Other regions show lower sales despite customer presence, indicating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5E4CE6"/>
                </a:highlight>
                <a:latin typeface="Arimo" pitchFamily="34" charset="0"/>
                <a:ea typeface="Arimo" pitchFamily="34" charset="-122"/>
                <a:cs typeface="Arimo" pitchFamily="34" charset="-120"/>
              </a:rPr>
              <a:t>untapped market potential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for strategic expansion.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0036"/>
            <a:ext cx="75232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Behavior Patterns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288977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515791"/>
            <a:ext cx="28872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High-Value Purchases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006209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Electronics buyers place larger orders with higher lifetime value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958828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Rating Influence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676061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Product ratings and reviews strongly impact purchase decisions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62868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58554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Sales Impact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6345912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 feedback directly affects sales performance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86821" y="1669613"/>
            <a:ext cx="1148953" cy="246459"/>
          </a:xfrm>
          <a:prstGeom prst="roundRect">
            <a:avLst>
              <a:gd name="adj" fmla="val 20266"/>
            </a:avLst>
          </a:prstGeom>
          <a:solidFill>
            <a:srgbClr val="D7D2F9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275999" y="1733431"/>
            <a:ext cx="118824" cy="11882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54235" y="1714143"/>
            <a:ext cx="792361" cy="157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ACTION PLAN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2186821" y="1955006"/>
            <a:ext cx="4911328" cy="464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Strategic Recommendations</a:t>
            </a:r>
            <a:endParaRPr lang="en-US" sz="2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821" y="2565559"/>
            <a:ext cx="717113" cy="7171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025616" y="2565559"/>
            <a:ext cx="1634133" cy="464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Prioritize High-Revenue Products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3025616" y="3088481"/>
            <a:ext cx="1634133" cy="1180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Focus marketing on premium laptops and smartphones. Offer flexible payment options and exchange programs to boost conversions.</a:t>
            </a:r>
            <a:endParaRPr lang="en-US" sz="11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1431" y="2565559"/>
            <a:ext cx="717113" cy="7171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620226" y="2565559"/>
            <a:ext cx="1634133" cy="464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Strengthen Regional Focus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5620226" y="3088481"/>
            <a:ext cx="1634133" cy="1376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Prioritize high-performing states for logistics and marketing. Launch localized campaigns in mid-performing regions to increase penetration.</a:t>
            </a:r>
            <a:endParaRPr lang="en-US" sz="11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6041" y="2565559"/>
            <a:ext cx="717113" cy="71711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214836" y="2565559"/>
            <a:ext cx="1634133" cy="464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Improve Product Bundling</a:t>
            </a:r>
            <a:endParaRPr lang="en-US" sz="1450" dirty="0"/>
          </a:p>
        </p:txBody>
      </p:sp>
      <p:sp>
        <p:nvSpPr>
          <p:cNvPr id="14" name="Text 8"/>
          <p:cNvSpPr/>
          <p:nvPr/>
        </p:nvSpPr>
        <p:spPr>
          <a:xfrm>
            <a:off x="8214836" y="3088481"/>
            <a:ext cx="1634133" cy="1180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Bundle accessories with high-value electronics to increase average order value and improve accessory sales without heavy discounting.</a:t>
            </a:r>
            <a:endParaRPr lang="en-US" sz="11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0651" y="2565559"/>
            <a:ext cx="717113" cy="71711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809446" y="2565559"/>
            <a:ext cx="1634133" cy="464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Optimize Inventory</a:t>
            </a:r>
            <a:endParaRPr lang="en-US" sz="1450" dirty="0"/>
          </a:p>
        </p:txBody>
      </p:sp>
      <p:sp>
        <p:nvSpPr>
          <p:cNvPr id="17" name="Text 10"/>
          <p:cNvSpPr/>
          <p:nvPr/>
        </p:nvSpPr>
        <p:spPr>
          <a:xfrm>
            <a:off x="10809446" y="3088481"/>
            <a:ext cx="1634133" cy="1573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Align inventory planning with product performance. Ensure high-demand products remain available while reviewing low performers to reduce costs.</a:t>
            </a:r>
            <a:endParaRPr lang="en-US" sz="11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6821" y="4856798"/>
            <a:ext cx="717113" cy="717113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3025616" y="4856798"/>
            <a:ext cx="1634133" cy="464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Leverage Customer Reviews</a:t>
            </a:r>
            <a:endParaRPr lang="en-US" sz="1450" dirty="0"/>
          </a:p>
        </p:txBody>
      </p:sp>
      <p:sp>
        <p:nvSpPr>
          <p:cNvPr id="20" name="Text 12"/>
          <p:cNvSpPr/>
          <p:nvPr/>
        </p:nvSpPr>
        <p:spPr>
          <a:xfrm>
            <a:off x="3025616" y="5379720"/>
            <a:ext cx="1634133" cy="1180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Encourage verified reviews and respond to negative feedback. Improved ratings positively impact sales and customer trust.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2026-02-17T05:32:04Z</dcterms:created>
  <dcterms:modified xsi:type="dcterms:W3CDTF">2026-02-17T05:32:04Z</dcterms:modified>
</cp:coreProperties>
</file>